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  <p:embeddedFont>
      <p:font typeface="Merriweather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aleway-regular.fntdata"/><Relationship Id="rId43" Type="http://schemas.openxmlformats.org/officeDocument/2006/relationships/slide" Target="slides/slide37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Lato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La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3" Type="http://schemas.openxmlformats.org/officeDocument/2006/relationships/font" Target="fonts/Merriweather-bold.fntdata"/><Relationship Id="rId52" Type="http://schemas.openxmlformats.org/officeDocument/2006/relationships/font" Target="fonts/Merriweather-regular.fntdata"/><Relationship Id="rId11" Type="http://schemas.openxmlformats.org/officeDocument/2006/relationships/slide" Target="slides/slide5.xml"/><Relationship Id="rId55" Type="http://schemas.openxmlformats.org/officeDocument/2006/relationships/font" Target="fonts/Merriweather-boldItalic.fntdata"/><Relationship Id="rId10" Type="http://schemas.openxmlformats.org/officeDocument/2006/relationships/slide" Target="slides/slide4.xml"/><Relationship Id="rId54" Type="http://schemas.openxmlformats.org/officeDocument/2006/relationships/font" Target="fonts/Merriweather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c8f50db73_2_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ac8f50db73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c8f50de9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2ac8f50de9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c8f50de9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ac8f50de9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c8f50de9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ac8f50de9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c8f50de9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ac8f50de9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c8f50de9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2ac8f50de9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c8f50de9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ac8f50de9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c8f50db73_2_1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2ac8f50db73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c8f50de9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ac8f50de9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c8f50de9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2ac8f50de9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c8f50de9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ac8f50de9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c8f50db73_2_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ac8f50db73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c8f50de9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ac8f50de9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c8f50de9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ac8f50de9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c8f50de97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2ac8f50de9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c8f50de9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2ac8f50de9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c8f50de97_0_1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ac8f50de9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c8f50de9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2ac8f50de9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c8f50de9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ac8f50de9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c8f50de97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ac8f50de97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c8f50de9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2ac8f50de9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c8f50de97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2ac8f50de9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c8f50db73_2_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2ac8f50db73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ac8f50de97_0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2ac8f50de9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ac8f50db73_2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2ac8f50db73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ac8f50db73_2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2ac8f50db73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ac8f50db73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2ac8f50db73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ac8f50db73_2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2ac8f50db73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ac8f50db73_2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2ac8f50db73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c8f50db73_2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2ac8f50db73_2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ac8f50db73_2_2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2ac8f50db73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c8f50db73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ac8f50db73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c8f50de9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ac8f50de9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c8f50de9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ac8f50de9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c8f50de9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ac8f50de9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c8f50de9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ac8f50de9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c8f50de9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ac8f50de9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" name="Google Shape;64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5" name="Google Shape;65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1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" name="Google Shape;73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4" name="Google Shape;74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1" name="Google Shape;81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" name="Google Shape;8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7" name="Google Shape;97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4" name="Google Shape;104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2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2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2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0" name="Google Shape;12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2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numpy.org/doc/stable/" TargetMode="External"/><Relationship Id="rId4" Type="http://schemas.openxmlformats.org/officeDocument/2006/relationships/hyperlink" Target="https://www.w3schools.com/python/numpy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ctrTitle"/>
          </p:nvPr>
        </p:nvSpPr>
        <p:spPr>
          <a:xfrm>
            <a:off x="729450" y="1322450"/>
            <a:ext cx="8354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000"/>
              <a:t>Tutorial 9: Python (II)</a:t>
            </a:r>
            <a:endParaRPr sz="4000"/>
          </a:p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727950" y="2301150"/>
            <a:ext cx="76881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/>
              <a:t>CS 108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Spring, 2023-24</a:t>
            </a:r>
            <a:endParaRPr/>
          </a:p>
        </p:txBody>
      </p:sp>
      <p:sp>
        <p:nvSpPr>
          <p:cNvPr id="133" name="Google Shape;133;p25"/>
          <p:cNvSpPr txBox="1"/>
          <p:nvPr/>
        </p:nvSpPr>
        <p:spPr>
          <a:xfrm>
            <a:off x="729450" y="4510750"/>
            <a:ext cx="43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TA: Guramrit Singh</a:t>
            </a:r>
            <a:endParaRPr b="0" i="0" sz="1100" u="none" cap="none" strike="noStrike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Reshaping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191" name="Google Shape;191;p34"/>
          <p:cNvSpPr txBox="1"/>
          <p:nvPr>
            <p:ph idx="1" type="body"/>
          </p:nvPr>
        </p:nvSpPr>
        <p:spPr>
          <a:xfrm>
            <a:off x="68125" y="3538500"/>
            <a:ext cx="90153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shape of an array is the number of elements in each dimension. We used the </a:t>
            </a:r>
            <a:r>
              <a:rPr lang="en" sz="1400">
                <a:solidFill>
                  <a:schemeClr val="dk1"/>
                </a:solidFill>
              </a:rPr>
              <a:t>shape</a:t>
            </a:r>
            <a:r>
              <a:rPr lang="en" sz="1400">
                <a:solidFill>
                  <a:srgbClr val="000000"/>
                </a:solidFill>
              </a:rPr>
              <a:t> attribute  to get the shape of an ndarray. We can also change the shape of an ndarray by using the </a:t>
            </a:r>
            <a:r>
              <a:rPr lang="en" sz="1400">
                <a:solidFill>
                  <a:schemeClr val="dk1"/>
                </a:solidFill>
              </a:rPr>
              <a:t>reshape</a:t>
            </a:r>
            <a:r>
              <a:rPr lang="en" sz="1400">
                <a:solidFill>
                  <a:srgbClr val="000000"/>
                </a:solidFill>
              </a:rPr>
              <a:t> function.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You can reshape into any shape as long as the </a:t>
            </a:r>
            <a:r>
              <a:rPr lang="en" sz="1400">
                <a:solidFill>
                  <a:schemeClr val="dk1"/>
                </a:solidFill>
              </a:rPr>
              <a:t>number of elements are equal in both the shapes.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All </a:t>
            </a:r>
            <a:r>
              <a:rPr lang="en" sz="1400">
                <a:solidFill>
                  <a:srgbClr val="000000"/>
                </a:solidFill>
              </a:rPr>
              <a:t>dimensions</a:t>
            </a:r>
            <a:r>
              <a:rPr lang="en" sz="1400">
                <a:solidFill>
                  <a:srgbClr val="000000"/>
                </a:solidFill>
              </a:rPr>
              <a:t> need to be non-negative integers. You are allowed to have one “unknown” dimension while reshaping, it is represented by -1, and numpy will compute it.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92" name="Google Shape;1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5125"/>
            <a:ext cx="8931026" cy="2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Joining arrays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64350" y="3799500"/>
            <a:ext cx="90153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Axis in an ndarrays are numbered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starting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with 0. 0 - row, 1 - column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and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so on …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We pass a sequence of arrays that we want to join to the </a:t>
            </a:r>
            <a:r>
              <a:rPr lang="en" sz="1400">
                <a:solidFill>
                  <a:schemeClr val="dk1"/>
                </a:solidFill>
              </a:rPr>
              <a:t>concatenate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function, along with the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axis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. By default the axis is taken to be 0.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h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stack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function is used to stack along the rows whereas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vstack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function is used to stack along the columns.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Checkout these functions: </a:t>
            </a:r>
            <a:r>
              <a:rPr lang="en" sz="1400">
                <a:solidFill>
                  <a:schemeClr val="dk1"/>
                </a:solidFill>
              </a:rPr>
              <a:t>stack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>
                <a:solidFill>
                  <a:schemeClr val="dk1"/>
                </a:solidFill>
              </a:rPr>
              <a:t>dstack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5125"/>
            <a:ext cx="8931026" cy="323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Splitting</a:t>
            </a:r>
            <a:r>
              <a:rPr lang="en" sz="3740"/>
              <a:t> array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205" name="Google Shape;205;p36"/>
          <p:cNvSpPr txBox="1"/>
          <p:nvPr>
            <p:ph idx="1" type="body"/>
          </p:nvPr>
        </p:nvSpPr>
        <p:spPr>
          <a:xfrm>
            <a:off x="64350" y="3799500"/>
            <a:ext cx="90153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Joining merges multiple arrays into one and splitting breaks one array into multiple.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We use </a:t>
            </a:r>
            <a:r>
              <a:rPr lang="en" sz="1400">
                <a:solidFill>
                  <a:schemeClr val="dk1"/>
                </a:solidFill>
              </a:rPr>
              <a:t>array_split</a:t>
            </a:r>
            <a:r>
              <a:rPr lang="en" sz="1400">
                <a:solidFill>
                  <a:srgbClr val="000000"/>
                </a:solidFill>
              </a:rPr>
              <a:t> for splitting arrays, we pass it the </a:t>
            </a:r>
            <a:r>
              <a:rPr lang="en" sz="1400">
                <a:solidFill>
                  <a:schemeClr val="dk1"/>
                </a:solidFill>
              </a:rPr>
              <a:t>array we want to split and the number of splits</a:t>
            </a:r>
            <a:r>
              <a:rPr lang="en" sz="1400">
                <a:solidFill>
                  <a:srgbClr val="000000"/>
                </a:solidFill>
              </a:rPr>
              <a:t>. The function </a:t>
            </a:r>
            <a:r>
              <a:rPr lang="en" sz="1400">
                <a:solidFill>
                  <a:schemeClr val="dk1"/>
                </a:solidFill>
              </a:rPr>
              <a:t>returns a list of ndarrays</a:t>
            </a:r>
            <a:r>
              <a:rPr lang="en" sz="1400">
                <a:solidFill>
                  <a:srgbClr val="000000"/>
                </a:solidFill>
              </a:rPr>
              <a:t>. You can specify the axis to split along. (Default axis is 0)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If the array has less elements than required, it will adjust from the end accordingly.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h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split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is the reverse of hstack. Similar for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vsplit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and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dsplit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5125"/>
            <a:ext cx="8927252" cy="32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Search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64350" y="3299900"/>
            <a:ext cx="9015300" cy="1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You can search an array for a certain value, and return the </a:t>
            </a:r>
            <a:r>
              <a:rPr lang="en" sz="2000">
                <a:solidFill>
                  <a:schemeClr val="dk1"/>
                </a:solidFill>
              </a:rPr>
              <a:t>indexes</a:t>
            </a:r>
            <a:r>
              <a:rPr lang="en" sz="1800">
                <a:solidFill>
                  <a:srgbClr val="000000"/>
                </a:solidFill>
              </a:rPr>
              <a:t> that get a match.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To search an array, use the </a:t>
            </a:r>
            <a:r>
              <a:rPr lang="en" sz="2000">
                <a:solidFill>
                  <a:schemeClr val="dk1"/>
                </a:solidFill>
              </a:rPr>
              <a:t>where</a:t>
            </a:r>
            <a:r>
              <a:rPr lang="en" sz="1800">
                <a:solidFill>
                  <a:srgbClr val="000000"/>
                </a:solidFill>
              </a:rPr>
              <a:t> method.</a:t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9175"/>
            <a:ext cx="8839199" cy="15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Filtering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64350" y="3299900"/>
            <a:ext cx="9015300" cy="1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Getting some elements out of an existing array and creating a new array out of them is called </a:t>
            </a:r>
            <a:r>
              <a:rPr lang="en" sz="1900">
                <a:solidFill>
                  <a:schemeClr val="dk1"/>
                </a:solidFill>
              </a:rPr>
              <a:t>filtering</a:t>
            </a:r>
            <a:r>
              <a:rPr lang="en" sz="1700">
                <a:solidFill>
                  <a:srgbClr val="000000"/>
                </a:solidFill>
              </a:rPr>
              <a:t>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In NumPy, you filter an array using a </a:t>
            </a:r>
            <a:r>
              <a:rPr lang="en" sz="1800">
                <a:solidFill>
                  <a:schemeClr val="dk1"/>
                </a:solidFill>
              </a:rPr>
              <a:t>boolean index list</a:t>
            </a:r>
            <a:r>
              <a:rPr lang="en" sz="1700">
                <a:solidFill>
                  <a:srgbClr val="000000"/>
                </a:solidFill>
              </a:rPr>
              <a:t>.</a:t>
            </a:r>
            <a:endParaRPr sz="17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</a:rPr>
              <a:t>If the value at an index is </a:t>
            </a:r>
            <a:r>
              <a:rPr lang="en" sz="1700">
                <a:solidFill>
                  <a:srgbClr val="000000"/>
                </a:solidFill>
              </a:rPr>
              <a:t>True</a:t>
            </a: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</a:rPr>
              <a:t> that element is contained in the filtered array, if the value at that index is </a:t>
            </a:r>
            <a:r>
              <a:rPr lang="en" sz="1700">
                <a:solidFill>
                  <a:srgbClr val="000000"/>
                </a:solidFill>
              </a:rPr>
              <a:t>False</a:t>
            </a: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</a:rPr>
              <a:t> that element is excluded from the filtered array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5125"/>
            <a:ext cx="8839199" cy="234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Special arrays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226" name="Google Shape;226;p39"/>
          <p:cNvSpPr txBox="1"/>
          <p:nvPr>
            <p:ph idx="1" type="body"/>
          </p:nvPr>
        </p:nvSpPr>
        <p:spPr>
          <a:xfrm>
            <a:off x="6051850" y="565125"/>
            <a:ext cx="3027900" cy="45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There are a lot of special arrays available in NumPy. A few of them are as follows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500">
                <a:solidFill>
                  <a:schemeClr val="dk1"/>
                </a:solidFill>
              </a:rPr>
              <a:t>o</a:t>
            </a:r>
            <a:r>
              <a:rPr lang="en" sz="1500">
                <a:solidFill>
                  <a:schemeClr val="dk1"/>
                </a:solidFill>
              </a:rPr>
              <a:t>nes</a:t>
            </a:r>
            <a:r>
              <a:rPr lang="en" sz="1400">
                <a:solidFill>
                  <a:srgbClr val="000000"/>
                </a:solidFill>
              </a:rPr>
              <a:t> : an array of 1s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500">
                <a:solidFill>
                  <a:schemeClr val="dk1"/>
                </a:solidFill>
              </a:rPr>
              <a:t>z</a:t>
            </a:r>
            <a:r>
              <a:rPr lang="en" sz="1500">
                <a:solidFill>
                  <a:schemeClr val="dk1"/>
                </a:solidFill>
              </a:rPr>
              <a:t>eros</a:t>
            </a:r>
            <a:r>
              <a:rPr lang="en" sz="1400">
                <a:solidFill>
                  <a:srgbClr val="000000"/>
                </a:solidFill>
              </a:rPr>
              <a:t> : an array of 0s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500">
                <a:solidFill>
                  <a:schemeClr val="dk1"/>
                </a:solidFill>
              </a:rPr>
              <a:t>f</a:t>
            </a:r>
            <a:r>
              <a:rPr lang="en" sz="1500">
                <a:solidFill>
                  <a:schemeClr val="dk1"/>
                </a:solidFill>
              </a:rPr>
              <a:t>ull</a:t>
            </a:r>
            <a:r>
              <a:rPr lang="en" sz="1400">
                <a:solidFill>
                  <a:srgbClr val="000000"/>
                </a:solidFill>
              </a:rPr>
              <a:t> : an array having all elements equal to fill_value which is the second parameter of full function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500">
                <a:solidFill>
                  <a:schemeClr val="dk1"/>
                </a:solidFill>
              </a:rPr>
              <a:t>e</a:t>
            </a:r>
            <a:r>
              <a:rPr lang="en" sz="1500">
                <a:solidFill>
                  <a:schemeClr val="dk1"/>
                </a:solidFill>
              </a:rPr>
              <a:t>ye</a:t>
            </a:r>
            <a:r>
              <a:rPr lang="en" sz="1400">
                <a:solidFill>
                  <a:srgbClr val="000000"/>
                </a:solidFill>
              </a:rPr>
              <a:t> : an identity matrix of dimension specified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500">
                <a:solidFill>
                  <a:schemeClr val="dk1"/>
                </a:solidFill>
              </a:rPr>
              <a:t>d</a:t>
            </a:r>
            <a:r>
              <a:rPr lang="en" sz="1500">
                <a:solidFill>
                  <a:schemeClr val="dk1"/>
                </a:solidFill>
              </a:rPr>
              <a:t>iag</a:t>
            </a:r>
            <a:r>
              <a:rPr lang="en" sz="1400">
                <a:solidFill>
                  <a:srgbClr val="000000"/>
                </a:solidFill>
              </a:rPr>
              <a:t> : constructs a diagonal array out of the array given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500">
                <a:solidFill>
                  <a:schemeClr val="dk1"/>
                </a:solidFill>
              </a:rPr>
              <a:t>a</a:t>
            </a:r>
            <a:r>
              <a:rPr lang="en" sz="1500">
                <a:solidFill>
                  <a:schemeClr val="dk1"/>
                </a:solidFill>
              </a:rPr>
              <a:t>range</a:t>
            </a:r>
            <a:r>
              <a:rPr lang="en" sz="1400">
                <a:solidFill>
                  <a:srgbClr val="000000"/>
                </a:solidFill>
              </a:rPr>
              <a:t> : returns evenly spaced values within a given interval 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500">
                <a:solidFill>
                  <a:schemeClr val="dk1"/>
                </a:solidFill>
              </a:rPr>
              <a:t>r</a:t>
            </a:r>
            <a:r>
              <a:rPr lang="en" sz="1500">
                <a:solidFill>
                  <a:schemeClr val="dk1"/>
                </a:solidFill>
              </a:rPr>
              <a:t>andom</a:t>
            </a:r>
            <a:r>
              <a:rPr lang="en" sz="1400">
                <a:solidFill>
                  <a:srgbClr val="000000"/>
                </a:solidFill>
              </a:rPr>
              <a:t> : returns random numbers of required size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5" y="565125"/>
            <a:ext cx="6167798" cy="452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ctrTitle"/>
          </p:nvPr>
        </p:nvSpPr>
        <p:spPr>
          <a:xfrm>
            <a:off x="727950" y="2370175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Arithmetic in NumPy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Vectorization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238" name="Google Shape;238;p41"/>
          <p:cNvSpPr txBox="1"/>
          <p:nvPr>
            <p:ph idx="1" type="body"/>
          </p:nvPr>
        </p:nvSpPr>
        <p:spPr>
          <a:xfrm>
            <a:off x="32100" y="3701500"/>
            <a:ext cx="90798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Converting iterative statements into a vector based operation is called </a:t>
            </a:r>
            <a:r>
              <a:rPr lang="en" sz="1800">
                <a:solidFill>
                  <a:schemeClr val="dk1"/>
                </a:solidFill>
              </a:rPr>
              <a:t>vectorization</a:t>
            </a:r>
            <a:r>
              <a:rPr lang="en" sz="1600">
                <a:solidFill>
                  <a:srgbClr val="000000"/>
                </a:solidFill>
              </a:rPr>
              <a:t>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It is faster as modern CPUs are optimized for such operations.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The example shows the iterative method as well as the NumPy’s add function.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The + </a:t>
            </a:r>
            <a:r>
              <a:rPr lang="en" sz="1600">
                <a:solidFill>
                  <a:srgbClr val="000000"/>
                </a:solidFill>
              </a:rPr>
              <a:t>operator</a:t>
            </a:r>
            <a:r>
              <a:rPr lang="en" sz="1600">
                <a:solidFill>
                  <a:srgbClr val="000000"/>
                </a:solidFill>
              </a:rPr>
              <a:t> can be used in place of add function for ndarrays. 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50" y="565125"/>
            <a:ext cx="8613125" cy="313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Simple arithmetic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245" name="Google Shape;245;p42"/>
          <p:cNvSpPr txBox="1"/>
          <p:nvPr>
            <p:ph idx="1" type="body"/>
          </p:nvPr>
        </p:nvSpPr>
        <p:spPr>
          <a:xfrm>
            <a:off x="32100" y="4053600"/>
            <a:ext cx="90798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You could use arithmetic operators </a:t>
            </a:r>
            <a:r>
              <a:rPr lang="en" sz="1600">
                <a:solidFill>
                  <a:schemeClr val="dk1"/>
                </a:solidFill>
              </a:rPr>
              <a:t>+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chemeClr val="dk1"/>
                </a:solidFill>
              </a:rPr>
              <a:t>-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chemeClr val="dk1"/>
                </a:solidFill>
              </a:rPr>
              <a:t>*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chemeClr val="dk1"/>
                </a:solidFill>
              </a:rPr>
              <a:t>/ ** % //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directly between NumPy arrays. All of these are element-wise operations between ndarrays.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5125"/>
            <a:ext cx="8828851" cy="3344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Sum and product</a:t>
            </a:r>
            <a:endParaRPr sz="3740"/>
          </a:p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32100" y="4314750"/>
            <a:ext cx="90798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sum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can be used to get sum of all elements in the array or sum along some axis as specified.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prod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can be used to get product of all elements in the array or product along some axis as specified.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5125"/>
            <a:ext cx="8896973" cy="37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4800"/>
              <a:t>Topics </a:t>
            </a:r>
            <a:endParaRPr sz="4800"/>
          </a:p>
        </p:txBody>
      </p:sp>
      <p:sp>
        <p:nvSpPr>
          <p:cNvPr id="139" name="Google Shape;139;p26"/>
          <p:cNvSpPr txBox="1"/>
          <p:nvPr>
            <p:ph idx="2" type="body"/>
          </p:nvPr>
        </p:nvSpPr>
        <p:spPr>
          <a:xfrm>
            <a:off x="5025500" y="1718250"/>
            <a:ext cx="3949500" cy="20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NumPy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Arithmetic in NumPy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Broadcasting in NumPy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Matplotlib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Trigonometric operations</a:t>
            </a:r>
            <a:endParaRPr sz="3740"/>
          </a:p>
        </p:txBody>
      </p:sp>
      <p:sp>
        <p:nvSpPr>
          <p:cNvPr id="259" name="Google Shape;259;p44"/>
          <p:cNvSpPr txBox="1"/>
          <p:nvPr>
            <p:ph idx="1" type="body"/>
          </p:nvPr>
        </p:nvSpPr>
        <p:spPr>
          <a:xfrm>
            <a:off x="64200" y="3860700"/>
            <a:ext cx="90798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NumPy provides </a:t>
            </a:r>
            <a:r>
              <a:rPr lang="en" sz="1900">
                <a:solidFill>
                  <a:schemeClr val="dk1"/>
                </a:solidFill>
              </a:rPr>
              <a:t>sin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" sz="1900">
                <a:solidFill>
                  <a:schemeClr val="dk1"/>
                </a:solidFill>
              </a:rPr>
              <a:t>cos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and </a:t>
            </a:r>
            <a:r>
              <a:rPr lang="en" sz="1900">
                <a:solidFill>
                  <a:schemeClr val="dk1"/>
                </a:solidFill>
              </a:rPr>
              <a:t>tan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that take values in </a:t>
            </a: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</a:rPr>
              <a:t>radians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and produce the corresponding sin, cos and tan values.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You can use </a:t>
            </a: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</a:rPr>
              <a:t>radians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function to convert degrees to radians and </a:t>
            </a: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</a:rPr>
              <a:t>degrees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function to convert degrees to radians.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60" name="Google Shape;2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5125"/>
            <a:ext cx="8828851" cy="329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Matrix operations</a:t>
            </a:r>
            <a:endParaRPr sz="3740"/>
          </a:p>
        </p:txBody>
      </p:sp>
      <p:sp>
        <p:nvSpPr>
          <p:cNvPr id="266" name="Google Shape;266;p45"/>
          <p:cNvSpPr txBox="1"/>
          <p:nvPr>
            <p:ph idx="1" type="body"/>
          </p:nvPr>
        </p:nvSpPr>
        <p:spPr>
          <a:xfrm>
            <a:off x="32100" y="3712850"/>
            <a:ext cx="90798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0832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We see the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following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matrix operations in the above example (There are a lot more to explore :) ) :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3333"/>
              <a:buChar char="○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matmul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: matrix multiplication (alternate is to use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@ operator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3333"/>
              <a:buChar char="○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transpose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: transpose of the matrix (alternative is to use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 T attribute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3333"/>
              <a:buChar char="○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linalg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inv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: inverse of the matrix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3333"/>
              <a:buChar char="○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l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inalg.det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: determinant of the matrix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Note that </a:t>
            </a:r>
            <a:r>
              <a:rPr lang="en" sz="1508">
                <a:solidFill>
                  <a:srgbClr val="DC143C"/>
                </a:solidFill>
              </a:rPr>
              <a:t>multiply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function is </a:t>
            </a:r>
            <a:r>
              <a:rPr lang="en" sz="1508">
                <a:solidFill>
                  <a:srgbClr val="DC143C"/>
                </a:solidFill>
              </a:rPr>
              <a:t>different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from </a:t>
            </a:r>
            <a:r>
              <a:rPr lang="en" sz="1508">
                <a:solidFill>
                  <a:srgbClr val="DC143C"/>
                </a:solidFill>
              </a:rPr>
              <a:t>dot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function.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75" y="565125"/>
            <a:ext cx="8681252" cy="31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ctrTitle"/>
          </p:nvPr>
        </p:nvSpPr>
        <p:spPr>
          <a:xfrm>
            <a:off x="727950" y="2370175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Broadcasting</a:t>
            </a:r>
            <a:r>
              <a:rPr lang="en"/>
              <a:t> in NumPy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Broadcasting</a:t>
            </a:r>
            <a:endParaRPr sz="3740"/>
          </a:p>
        </p:txBody>
      </p:sp>
      <p:sp>
        <p:nvSpPr>
          <p:cNvPr id="278" name="Google Shape;278;p47"/>
          <p:cNvSpPr txBox="1"/>
          <p:nvPr>
            <p:ph idx="1" type="body"/>
          </p:nvPr>
        </p:nvSpPr>
        <p:spPr>
          <a:xfrm>
            <a:off x="60488" y="3882900"/>
            <a:ext cx="90798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0832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7692"/>
              <a:buChar char="●"/>
            </a:pPr>
            <a:r>
              <a:rPr lang="en">
                <a:solidFill>
                  <a:srgbClr val="000000"/>
                </a:solidFill>
              </a:rPr>
              <a:t>The term </a:t>
            </a:r>
            <a:r>
              <a:rPr lang="en">
                <a:solidFill>
                  <a:schemeClr val="dk1"/>
                </a:solidFill>
              </a:rPr>
              <a:t>broadcasting</a:t>
            </a:r>
            <a:r>
              <a:rPr b="1" i="1"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refers to how numpy treats </a:t>
            </a:r>
            <a:r>
              <a:rPr lang="en">
                <a:solidFill>
                  <a:schemeClr val="dk1"/>
                </a:solidFill>
              </a:rPr>
              <a:t>arrays with different dimension</a:t>
            </a:r>
            <a:r>
              <a:rPr lang="en">
                <a:solidFill>
                  <a:srgbClr val="000000"/>
                </a:solidFill>
              </a:rPr>
              <a:t> during arithmetic operations which lead to certain constraints, the smaller array is broadcast across the larger array so that they have </a:t>
            </a:r>
            <a:r>
              <a:rPr lang="en">
                <a:solidFill>
                  <a:schemeClr val="dk1"/>
                </a:solidFill>
              </a:rPr>
              <a:t>compatible shapes</a:t>
            </a:r>
            <a:r>
              <a:rPr lang="en">
                <a:solidFill>
                  <a:srgbClr val="000000"/>
                </a:solidFill>
              </a:rPr>
              <a:t>. </a:t>
            </a:r>
            <a:endParaRPr>
              <a:solidFill>
                <a:srgbClr val="000000"/>
              </a:solidFill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333333"/>
                </a:solidFill>
              </a:rPr>
              <a:t>When operating on two arrays, NumPy </a:t>
            </a:r>
            <a:r>
              <a:rPr lang="en">
                <a:solidFill>
                  <a:schemeClr val="dk1"/>
                </a:solidFill>
              </a:rPr>
              <a:t>compares their shapes element-wise.</a:t>
            </a:r>
            <a:r>
              <a:rPr lang="en">
                <a:solidFill>
                  <a:srgbClr val="333333"/>
                </a:solidFill>
              </a:rPr>
              <a:t> It starts with the trailing (i.e. rightmost) dimension and works its way left. Two </a:t>
            </a:r>
            <a:r>
              <a:rPr lang="en">
                <a:solidFill>
                  <a:schemeClr val="dk1"/>
                </a:solidFill>
              </a:rPr>
              <a:t>dimensions are compatible when</a:t>
            </a:r>
            <a:endParaRPr>
              <a:solidFill>
                <a:schemeClr val="dk1"/>
              </a:solidFill>
            </a:endParaRPr>
          </a:p>
          <a:p>
            <a:pPr indent="-304958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1300">
                <a:solidFill>
                  <a:srgbClr val="333333"/>
                </a:solidFill>
              </a:rPr>
              <a:t>they are equal, or</a:t>
            </a:r>
            <a:endParaRPr sz="1300">
              <a:solidFill>
                <a:srgbClr val="333333"/>
              </a:solidFill>
            </a:endParaRPr>
          </a:p>
          <a:p>
            <a:pPr indent="-304958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 sz="1300">
                <a:solidFill>
                  <a:srgbClr val="333333"/>
                </a:solidFill>
              </a:rPr>
              <a:t>one of them is 1.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79" name="Google Shape;2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75" y="579050"/>
            <a:ext cx="9023027" cy="336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/>
          <p:nvPr>
            <p:ph type="ctrTitle"/>
          </p:nvPr>
        </p:nvSpPr>
        <p:spPr>
          <a:xfrm>
            <a:off x="727950" y="2370175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Matplotlib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Basic plot</a:t>
            </a:r>
            <a:endParaRPr sz="3740"/>
          </a:p>
        </p:txBody>
      </p:sp>
      <p:sp>
        <p:nvSpPr>
          <p:cNvPr id="290" name="Google Shape;290;p49"/>
          <p:cNvSpPr txBox="1"/>
          <p:nvPr>
            <p:ph idx="1" type="body"/>
          </p:nvPr>
        </p:nvSpPr>
        <p:spPr>
          <a:xfrm>
            <a:off x="60500" y="3532100"/>
            <a:ext cx="9079800" cy="16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Matplotlib is a </a:t>
            </a:r>
            <a:r>
              <a:rPr lang="en" sz="1816">
                <a:solidFill>
                  <a:schemeClr val="dk1"/>
                </a:solidFill>
                <a:highlight>
                  <a:srgbClr val="FFFFFF"/>
                </a:highlight>
              </a:rPr>
              <a:t> graph plotting library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in python that serves as a visualization utility.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Verdana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Most of the Matplotlib utilities lies under the </a:t>
            </a:r>
            <a:r>
              <a:rPr lang="en" sz="1800">
                <a:solidFill>
                  <a:schemeClr val="dk1"/>
                </a:solidFill>
              </a:rPr>
              <a:t>pyplot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submodule, and are usually imported under the </a:t>
            </a:r>
            <a:r>
              <a:rPr lang="en" sz="1600">
                <a:solidFill>
                  <a:srgbClr val="000000"/>
                </a:solidFill>
              </a:rPr>
              <a:t>plt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alias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By default, the </a:t>
            </a:r>
            <a:r>
              <a:rPr lang="en" sz="1800">
                <a:solidFill>
                  <a:schemeClr val="dk1"/>
                </a:solidFill>
              </a:rPr>
              <a:t>plot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function draws a line from point to point.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</a:rPr>
              <a:t>Parameter 1 is an array containing the points on the x-axis.</a:t>
            </a:r>
            <a:endParaRPr sz="1600">
              <a:solidFill>
                <a:srgbClr val="000000"/>
              </a:solidFill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</a:rPr>
              <a:t>Parameter 2 is an array containing the points on the y-axis.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91" name="Google Shape;2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5125"/>
            <a:ext cx="8839199" cy="281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Styled</a:t>
            </a:r>
            <a:r>
              <a:rPr lang="en" sz="3740"/>
              <a:t> plot</a:t>
            </a:r>
            <a:endParaRPr sz="3740"/>
          </a:p>
        </p:txBody>
      </p:sp>
      <p:sp>
        <p:nvSpPr>
          <p:cNvPr id="297" name="Google Shape;297;p50"/>
          <p:cNvSpPr txBox="1"/>
          <p:nvPr>
            <p:ph idx="1" type="body"/>
          </p:nvPr>
        </p:nvSpPr>
        <p:spPr>
          <a:xfrm>
            <a:off x="60488" y="3882900"/>
            <a:ext cx="90798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There are a lot of styling features available in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pyplot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In the above example, we used the following parameters:</a:t>
            </a:r>
            <a:b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m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arker (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m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), linestyle (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ls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), linewidth (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lw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), color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c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), markersize (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ms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), markeredgecolor (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mec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), markerfacecolor (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mfc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).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98" name="Google Shape;2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5125"/>
            <a:ext cx="8839199" cy="3143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Subplots</a:t>
            </a:r>
            <a:endParaRPr sz="3740"/>
          </a:p>
        </p:txBody>
      </p:sp>
      <p:sp>
        <p:nvSpPr>
          <p:cNvPr id="304" name="Google Shape;304;p51"/>
          <p:cNvSpPr txBox="1"/>
          <p:nvPr>
            <p:ph idx="1" type="body"/>
          </p:nvPr>
        </p:nvSpPr>
        <p:spPr>
          <a:xfrm>
            <a:off x="6543175" y="565125"/>
            <a:ext cx="2389800" cy="45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2258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With the </a:t>
            </a:r>
            <a:r>
              <a:rPr lang="en" sz="1600">
                <a:solidFill>
                  <a:schemeClr val="dk1"/>
                </a:solidFill>
              </a:rPr>
              <a:t>subplot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function you can draw multiple plots in one figure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</a:rPr>
              <a:t>The </a:t>
            </a:r>
            <a:r>
              <a:rPr lang="en" sz="1600">
                <a:solidFill>
                  <a:schemeClr val="dk1"/>
                </a:solidFill>
              </a:rPr>
              <a:t>subplot</a:t>
            </a:r>
            <a:r>
              <a:rPr lang="en" sz="1600">
                <a:solidFill>
                  <a:srgbClr val="000000"/>
                </a:solidFill>
              </a:rPr>
              <a:t> function takes three arguments that describes the layout of the figure.</a:t>
            </a:r>
            <a:endParaRPr sz="1600">
              <a:solidFill>
                <a:srgbClr val="000000"/>
              </a:solidFill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</a:rPr>
              <a:t>The layout is organized in rows and columns, which are represented by the </a:t>
            </a:r>
            <a:r>
              <a:rPr i="1" lang="en" sz="1600">
                <a:solidFill>
                  <a:srgbClr val="000000"/>
                </a:solidFill>
              </a:rPr>
              <a:t>first </a:t>
            </a:r>
            <a:r>
              <a:rPr lang="en" sz="1600">
                <a:solidFill>
                  <a:srgbClr val="000000"/>
                </a:solidFill>
              </a:rPr>
              <a:t>and </a:t>
            </a:r>
            <a:r>
              <a:rPr i="1" lang="en" sz="1600">
                <a:solidFill>
                  <a:srgbClr val="000000"/>
                </a:solidFill>
              </a:rPr>
              <a:t>second </a:t>
            </a:r>
            <a:r>
              <a:rPr lang="en" sz="1600">
                <a:solidFill>
                  <a:srgbClr val="000000"/>
                </a:solidFill>
              </a:rPr>
              <a:t>argument.</a:t>
            </a:r>
            <a:endParaRPr sz="1600">
              <a:solidFill>
                <a:srgbClr val="000000"/>
              </a:solidFill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</a:rPr>
              <a:t>The third argument represents the index of the current plot.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305" name="Google Shape;3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5125"/>
            <a:ext cx="6550053" cy="45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Scatter plot</a:t>
            </a:r>
            <a:endParaRPr sz="3740"/>
          </a:p>
        </p:txBody>
      </p:sp>
      <p:sp>
        <p:nvSpPr>
          <p:cNvPr id="311" name="Google Shape;311;p52"/>
          <p:cNvSpPr txBox="1"/>
          <p:nvPr>
            <p:ph idx="1" type="body"/>
          </p:nvPr>
        </p:nvSpPr>
        <p:spPr>
          <a:xfrm>
            <a:off x="32100" y="3730500"/>
            <a:ext cx="90798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</a:rPr>
              <a:t>With Pyplot, you can use the </a:t>
            </a:r>
            <a:r>
              <a:rPr lang="en" sz="1800">
                <a:solidFill>
                  <a:schemeClr val="dk1"/>
                </a:solidFill>
              </a:rPr>
              <a:t>scatter</a:t>
            </a:r>
            <a:r>
              <a:rPr lang="en" sz="1600">
                <a:solidFill>
                  <a:srgbClr val="000000"/>
                </a:solidFill>
              </a:rPr>
              <a:t> function to draw a scatter plot.</a:t>
            </a:r>
            <a:endParaRPr sz="1600">
              <a:solidFill>
                <a:srgbClr val="000000"/>
              </a:solidFill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</a:rPr>
              <a:t>The </a:t>
            </a:r>
            <a:r>
              <a:rPr lang="en" sz="1800">
                <a:solidFill>
                  <a:schemeClr val="dk1"/>
                </a:solidFill>
              </a:rPr>
              <a:t>scatter</a:t>
            </a:r>
            <a:r>
              <a:rPr lang="en" sz="1600">
                <a:solidFill>
                  <a:srgbClr val="000000"/>
                </a:solidFill>
              </a:rPr>
              <a:t> function plots one dot for each observation. It needs two arrays of the same length, one for the values of the x-axis, and one for values on the y-axis.</a:t>
            </a:r>
            <a:endParaRPr sz="1600">
              <a:solidFill>
                <a:srgbClr val="000000"/>
              </a:solidFill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You can save any plot using the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savefig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function that takes the filename to which the image will be saved as an argument.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312" name="Google Shape;312;p52"/>
          <p:cNvPicPr preferRelativeResize="0"/>
          <p:nvPr/>
        </p:nvPicPr>
        <p:blipFill rotWithShape="1">
          <a:blip r:embed="rId3">
            <a:alphaModFix/>
          </a:blip>
          <a:srcRect b="0" l="0" r="54605" t="0"/>
          <a:stretch/>
        </p:blipFill>
        <p:spPr>
          <a:xfrm>
            <a:off x="152400" y="565125"/>
            <a:ext cx="4012477" cy="31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1775" y="565125"/>
            <a:ext cx="5075202" cy="313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Histogram</a:t>
            </a:r>
            <a:endParaRPr sz="3740"/>
          </a:p>
        </p:txBody>
      </p:sp>
      <p:sp>
        <p:nvSpPr>
          <p:cNvPr id="319" name="Google Shape;319;p53"/>
          <p:cNvSpPr txBox="1"/>
          <p:nvPr>
            <p:ph idx="1" type="body"/>
          </p:nvPr>
        </p:nvSpPr>
        <p:spPr>
          <a:xfrm>
            <a:off x="60488" y="3882900"/>
            <a:ext cx="90798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A histogram is a graph showing frequency distributions.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It is a graph showing the number of observations within each given interval.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In Matplotlib, we use the </a:t>
            </a:r>
            <a:r>
              <a:rPr lang="en" sz="1800">
                <a:solidFill>
                  <a:schemeClr val="dk1"/>
                </a:solidFill>
              </a:rPr>
              <a:t>hist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function to create histograms.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320" name="Google Shape;3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5125"/>
            <a:ext cx="8839204" cy="2969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ctrTitle"/>
          </p:nvPr>
        </p:nvSpPr>
        <p:spPr>
          <a:xfrm>
            <a:off x="727950" y="2370175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NumPy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/>
          <p:nvPr>
            <p:ph type="ctrTitle"/>
          </p:nvPr>
        </p:nvSpPr>
        <p:spPr>
          <a:xfrm>
            <a:off x="727950" y="2370175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Exercises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5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Exercise 1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331" name="Google Shape;331;p55"/>
          <p:cNvSpPr txBox="1"/>
          <p:nvPr>
            <p:ph idx="1" type="body"/>
          </p:nvPr>
        </p:nvSpPr>
        <p:spPr>
          <a:xfrm>
            <a:off x="152400" y="1306275"/>
            <a:ext cx="8839200" cy="3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rgbClr val="000000"/>
                </a:solidFill>
              </a:rPr>
              <a:t>We talked about NumPy being faster in arithmetic operations than ordinary python lists due to </a:t>
            </a:r>
            <a:r>
              <a:rPr lang="en" sz="2100">
                <a:solidFill>
                  <a:schemeClr val="dk1"/>
                </a:solidFill>
              </a:rPr>
              <a:t>vectorization</a:t>
            </a:r>
            <a:r>
              <a:rPr lang="en" sz="1800">
                <a:solidFill>
                  <a:srgbClr val="000000"/>
                </a:solidFill>
              </a:rPr>
              <a:t>. Let’s test it now.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rgbClr val="000000"/>
                </a:solidFill>
              </a:rPr>
              <a:t>Create a 1000*1000 matrix A and compute </a:t>
            </a:r>
            <a:r>
              <a:rPr lang="en" sz="1800">
                <a:solidFill>
                  <a:srgbClr val="000000"/>
                </a:solidFill>
              </a:rPr>
              <a:t>its</a:t>
            </a:r>
            <a:r>
              <a:rPr lang="en" sz="1800">
                <a:solidFill>
                  <a:srgbClr val="000000"/>
                </a:solidFill>
              </a:rPr>
              <a:t> square such that </a:t>
            </a:r>
            <a:r>
              <a:rPr lang="en" sz="1800">
                <a:solidFill>
                  <a:srgbClr val="000000"/>
                </a:solidFill>
              </a:rPr>
              <a:t>t</a:t>
            </a:r>
            <a:r>
              <a:rPr lang="en" sz="1800">
                <a:solidFill>
                  <a:srgbClr val="000000"/>
                </a:solidFill>
              </a:rPr>
              <a:t>he matrix is given by: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rgbClr val="000000"/>
                </a:solidFill>
              </a:rPr>
              <a:t>A[i, j] = 1000*i + j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rgbClr val="000000"/>
                </a:solidFill>
              </a:rPr>
              <a:t>Do it using ordinary </a:t>
            </a:r>
            <a:r>
              <a:rPr lang="en" sz="2100">
                <a:solidFill>
                  <a:srgbClr val="9900FF"/>
                </a:solidFill>
              </a:rPr>
              <a:t>python lists</a:t>
            </a:r>
            <a:r>
              <a:rPr lang="en" sz="1800">
                <a:solidFill>
                  <a:srgbClr val="000000"/>
                </a:solidFill>
              </a:rPr>
              <a:t> as well as </a:t>
            </a:r>
            <a:r>
              <a:rPr lang="en" sz="2100">
                <a:solidFill>
                  <a:srgbClr val="9900FF"/>
                </a:solidFill>
              </a:rPr>
              <a:t>numpy</a:t>
            </a:r>
            <a:r>
              <a:rPr lang="en" sz="1800">
                <a:solidFill>
                  <a:srgbClr val="000000"/>
                </a:solidFill>
              </a:rPr>
              <a:t> operations and compare the time taken.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6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Solution 1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337" name="Google Shape;337;p56"/>
          <p:cNvSpPr txBox="1"/>
          <p:nvPr>
            <p:ph idx="1" type="body"/>
          </p:nvPr>
        </p:nvSpPr>
        <p:spPr>
          <a:xfrm>
            <a:off x="596200" y="4551400"/>
            <a:ext cx="8268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i="1" lang="en" sz="1800">
                <a:solidFill>
                  <a:srgbClr val="FF00FF"/>
                </a:solidFill>
              </a:rPr>
              <a:t>Notice how fast NumPy is as compared to Python lists.</a:t>
            </a:r>
            <a:endParaRPr i="1" sz="1800">
              <a:solidFill>
                <a:srgbClr val="FF00FF"/>
              </a:solidFill>
            </a:endParaRPr>
          </a:p>
        </p:txBody>
      </p:sp>
      <p:pic>
        <p:nvPicPr>
          <p:cNvPr id="338" name="Google Shape;3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50" y="578613"/>
            <a:ext cx="8712100" cy="39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Exercise 2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344" name="Google Shape;344;p57"/>
          <p:cNvSpPr txBox="1"/>
          <p:nvPr>
            <p:ph idx="1" type="body"/>
          </p:nvPr>
        </p:nvSpPr>
        <p:spPr>
          <a:xfrm>
            <a:off x="152400" y="1441675"/>
            <a:ext cx="8839200" cy="26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rgbClr val="000000"/>
                </a:solidFill>
              </a:rPr>
              <a:t>We will see use of </a:t>
            </a:r>
            <a:r>
              <a:rPr lang="en" sz="2100">
                <a:solidFill>
                  <a:schemeClr val="dk1"/>
                </a:solidFill>
              </a:rPr>
              <a:t>broadcasting</a:t>
            </a:r>
            <a:r>
              <a:rPr lang="en" sz="1800">
                <a:solidFill>
                  <a:srgbClr val="000000"/>
                </a:solidFill>
              </a:rPr>
              <a:t> in this exercise.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rgbClr val="000000"/>
                </a:solidFill>
              </a:rPr>
              <a:t>You are given a set of let’s say five 2d points as an ndarray and you want to compute the euclidean distance between each pair of points and store it into a 5*5 ndarray.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rgbClr val="000000"/>
                </a:solidFill>
              </a:rPr>
              <a:t>Naive approach will be to use loops to do this task, but your </a:t>
            </a:r>
            <a:r>
              <a:rPr i="1" lang="en" sz="1800">
                <a:solidFill>
                  <a:srgbClr val="9900FF"/>
                </a:solidFill>
              </a:rPr>
              <a:t>aim</a:t>
            </a:r>
            <a:r>
              <a:rPr lang="en" sz="1800">
                <a:solidFill>
                  <a:srgbClr val="000000"/>
                </a:solidFill>
              </a:rPr>
              <a:t> is to do it </a:t>
            </a:r>
            <a:r>
              <a:rPr i="1" lang="en" sz="1800">
                <a:solidFill>
                  <a:srgbClr val="9900FF"/>
                </a:solidFill>
              </a:rPr>
              <a:t>without use of any loops</a:t>
            </a:r>
            <a:r>
              <a:rPr lang="en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Solution 2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350" name="Google Shape;350;p58"/>
          <p:cNvSpPr txBox="1"/>
          <p:nvPr>
            <p:ph idx="1" type="body"/>
          </p:nvPr>
        </p:nvSpPr>
        <p:spPr>
          <a:xfrm>
            <a:off x="152400" y="3004175"/>
            <a:ext cx="8848800" cy="21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Notice how we first changed the shape of </a:t>
            </a:r>
            <a:r>
              <a:rPr lang="en" sz="1800">
                <a:solidFill>
                  <a:srgbClr val="FF00FF"/>
                </a:solidFill>
              </a:rPr>
              <a:t>arr</a:t>
            </a:r>
            <a:r>
              <a:rPr lang="en" sz="1800">
                <a:solidFill>
                  <a:srgbClr val="000000"/>
                </a:solidFill>
              </a:rPr>
              <a:t> before computing the </a:t>
            </a:r>
            <a:r>
              <a:rPr lang="en" sz="1800">
                <a:solidFill>
                  <a:srgbClr val="FF00FF"/>
                </a:solidFill>
              </a:rPr>
              <a:t>difference</a:t>
            </a:r>
            <a:r>
              <a:rPr lang="en" sz="1800">
                <a:solidFill>
                  <a:srgbClr val="000000"/>
                </a:solidFill>
              </a:rPr>
              <a:t> between co-ordinates of the points.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After </a:t>
            </a:r>
            <a:r>
              <a:rPr lang="en" sz="1800">
                <a:solidFill>
                  <a:srgbClr val="FF00FF"/>
                </a:solidFill>
              </a:rPr>
              <a:t>reshaping</a:t>
            </a:r>
            <a:r>
              <a:rPr lang="en" sz="1800">
                <a:solidFill>
                  <a:srgbClr val="000000"/>
                </a:solidFill>
              </a:rPr>
              <a:t>, the </a:t>
            </a:r>
            <a:r>
              <a:rPr lang="en" sz="1800">
                <a:solidFill>
                  <a:srgbClr val="FF00FF"/>
                </a:solidFill>
              </a:rPr>
              <a:t>dimensions </a:t>
            </a:r>
            <a:r>
              <a:rPr lang="en" sz="1800">
                <a:solidFill>
                  <a:srgbClr val="FF00FF"/>
                </a:solidFill>
              </a:rPr>
              <a:t>mismatch</a:t>
            </a:r>
            <a:r>
              <a:rPr lang="en" sz="1800">
                <a:solidFill>
                  <a:srgbClr val="000000"/>
                </a:solidFill>
              </a:rPr>
              <a:t> and hence numpy use </a:t>
            </a:r>
            <a:r>
              <a:rPr lang="en" sz="1800">
                <a:solidFill>
                  <a:srgbClr val="FF00FF"/>
                </a:solidFill>
              </a:rPr>
              <a:t>broadcasting</a:t>
            </a:r>
            <a:r>
              <a:rPr lang="en" sz="1800">
                <a:solidFill>
                  <a:srgbClr val="000000"/>
                </a:solidFill>
              </a:rPr>
              <a:t> to compute the difference.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Finally we find the </a:t>
            </a:r>
            <a:r>
              <a:rPr lang="en" sz="1800">
                <a:solidFill>
                  <a:srgbClr val="FF00FF"/>
                </a:solidFill>
              </a:rPr>
              <a:t>distance</a:t>
            </a:r>
            <a:r>
              <a:rPr lang="en" sz="1800">
                <a:solidFill>
                  <a:srgbClr val="000000"/>
                </a:solidFill>
              </a:rPr>
              <a:t> using </a:t>
            </a:r>
            <a:r>
              <a:rPr lang="en" sz="1800">
                <a:solidFill>
                  <a:srgbClr val="FF00FF"/>
                </a:solidFill>
              </a:rPr>
              <a:t>sum, power </a:t>
            </a:r>
            <a:r>
              <a:rPr lang="en" sz="1800">
                <a:solidFill>
                  <a:srgbClr val="000000"/>
                </a:solidFill>
              </a:rPr>
              <a:t>and</a:t>
            </a:r>
            <a:r>
              <a:rPr lang="en" sz="1800">
                <a:solidFill>
                  <a:srgbClr val="FF00FF"/>
                </a:solidFill>
              </a:rPr>
              <a:t> sqrt </a:t>
            </a:r>
            <a:r>
              <a:rPr lang="en" sz="1800">
                <a:solidFill>
                  <a:srgbClr val="000000"/>
                </a:solidFill>
              </a:rPr>
              <a:t>from the </a:t>
            </a:r>
            <a:r>
              <a:rPr lang="en" sz="1800">
                <a:solidFill>
                  <a:srgbClr val="FF00FF"/>
                </a:solidFill>
              </a:rPr>
              <a:t>difference</a:t>
            </a:r>
            <a:r>
              <a:rPr lang="en" sz="1800">
                <a:solidFill>
                  <a:srgbClr val="000000"/>
                </a:solidFill>
              </a:rPr>
              <a:t> computed.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51" name="Google Shape;35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3" y="636225"/>
            <a:ext cx="9041577" cy="22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9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Exercise 3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357" name="Google Shape;357;p59"/>
          <p:cNvSpPr txBox="1"/>
          <p:nvPr>
            <p:ph idx="1" type="body"/>
          </p:nvPr>
        </p:nvSpPr>
        <p:spPr>
          <a:xfrm>
            <a:off x="152400" y="1228975"/>
            <a:ext cx="8839200" cy="3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Say you toss 100 fair coins simultaneously and want to programmatically record the total number of heads. One simultaneous </a:t>
            </a:r>
            <a:r>
              <a:rPr lang="en" sz="1600">
                <a:solidFill>
                  <a:schemeClr val="dk1"/>
                </a:solidFill>
              </a:rPr>
              <a:t>toss of the 100 coins counts as a single trial</a:t>
            </a:r>
            <a:r>
              <a:rPr lang="en" sz="1600">
                <a:solidFill>
                  <a:srgbClr val="000000"/>
                </a:solidFill>
              </a:rPr>
              <a:t>. You are given a </a:t>
            </a:r>
            <a:r>
              <a:rPr lang="en" sz="1600">
                <a:solidFill>
                  <a:schemeClr val="dk1"/>
                </a:solidFill>
              </a:rPr>
              <a:t>list of number of trials </a:t>
            </a:r>
            <a:r>
              <a:rPr lang="en" sz="1600">
                <a:solidFill>
                  <a:srgbClr val="000000"/>
                </a:solidFill>
              </a:rPr>
              <a:t>([10,100,1000,10000]). For every value in this list, we want to </a:t>
            </a:r>
            <a:r>
              <a:rPr lang="en" sz="1600">
                <a:solidFill>
                  <a:schemeClr val="dk1"/>
                </a:solidFill>
              </a:rPr>
              <a:t>count the number of heads and plot a histogram</a:t>
            </a:r>
            <a:r>
              <a:rPr lang="en" sz="1600">
                <a:solidFill>
                  <a:srgbClr val="000000"/>
                </a:solidFill>
              </a:rPr>
              <a:t>. The histogram should take the shape of a </a:t>
            </a:r>
            <a:r>
              <a:rPr lang="en" sz="1600">
                <a:solidFill>
                  <a:srgbClr val="DC143C"/>
                </a:solidFill>
              </a:rPr>
              <a:t>binomial distribution</a:t>
            </a:r>
            <a:r>
              <a:rPr lang="en" sz="1600">
                <a:solidFill>
                  <a:srgbClr val="000000"/>
                </a:solidFill>
              </a:rPr>
              <a:t> and get more accurate with larger numbers of trials.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You need to define two functions: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AutoNum type="arabicPeriod"/>
            </a:pPr>
            <a:r>
              <a:rPr lang="en" sz="1800">
                <a:solidFill>
                  <a:srgbClr val="9900FF"/>
                </a:solidFill>
              </a:rPr>
              <a:t>toss(num_trials):</a:t>
            </a:r>
            <a:r>
              <a:rPr lang="en" sz="1600">
                <a:solidFill>
                  <a:srgbClr val="000000"/>
                </a:solidFill>
              </a:rPr>
              <a:t> Takes the number of times the experiment is to be performed as an argument and returns a numpy array of the same size with the number of heads obtained in each trial.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AutoNum type="arabicPeriod"/>
            </a:pPr>
            <a:r>
              <a:rPr lang="en" sz="1800">
                <a:solidFill>
                  <a:srgbClr val="9900FF"/>
                </a:solidFill>
              </a:rPr>
              <a:t>plot_hist(outcomes, index):-</a:t>
            </a:r>
            <a:r>
              <a:rPr lang="en" sz="1600">
                <a:solidFill>
                  <a:srgbClr val="000000"/>
                </a:solidFill>
              </a:rPr>
              <a:t> Takes an array of the number of heads obtained for </a:t>
            </a:r>
            <a:r>
              <a:rPr i="1" lang="en" sz="1600">
                <a:solidFill>
                  <a:srgbClr val="000000"/>
                </a:solidFill>
              </a:rPr>
              <a:t>k </a:t>
            </a:r>
            <a:r>
              <a:rPr lang="en" sz="1600">
                <a:solidFill>
                  <a:srgbClr val="000000"/>
                </a:solidFill>
              </a:rPr>
              <a:t>trials from toss(</a:t>
            </a:r>
            <a:r>
              <a:rPr i="1" lang="en" sz="1600">
                <a:solidFill>
                  <a:srgbClr val="000000"/>
                </a:solidFill>
              </a:rPr>
              <a:t>k</a:t>
            </a:r>
            <a:r>
              <a:rPr lang="en" sz="1600">
                <a:solidFill>
                  <a:srgbClr val="000000"/>
                </a:solidFill>
              </a:rPr>
              <a:t>) and plots a histogram based on these counts. Generate subplot at index giving as the argument for each value in trials_list and save this plot as </a:t>
            </a:r>
            <a:r>
              <a:rPr lang="en" sz="1800">
                <a:solidFill>
                  <a:srgbClr val="FF00FF"/>
                </a:solidFill>
              </a:rPr>
              <a:t>exer_3.png</a:t>
            </a:r>
            <a:endParaRPr sz="18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0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Solution 3</a:t>
            </a:r>
            <a:endParaRPr sz="3740"/>
          </a:p>
        </p:txBody>
      </p:sp>
      <p:pic>
        <p:nvPicPr>
          <p:cNvPr id="363" name="Google Shape;3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0" y="720675"/>
            <a:ext cx="9012500" cy="37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1"/>
          <p:cNvSpPr txBox="1"/>
          <p:nvPr>
            <p:ph type="ctrTitle"/>
          </p:nvPr>
        </p:nvSpPr>
        <p:spPr>
          <a:xfrm>
            <a:off x="727950" y="2370175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Thank You !!!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NumPy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125175" y="1318350"/>
            <a:ext cx="8810700" cy="3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NumPy is a Python library used for working with arrays/matrices.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Used in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variety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of </a:t>
            </a:r>
            <a:r>
              <a:rPr lang="en" sz="2000">
                <a:solidFill>
                  <a:srgbClr val="DC143C"/>
                </a:solidFill>
                <a:highlight>
                  <a:srgbClr val="FFFFFF"/>
                </a:highlight>
              </a:rPr>
              <a:t>numerical</a:t>
            </a:r>
            <a:r>
              <a:rPr lang="en" sz="2000">
                <a:solidFill>
                  <a:srgbClr val="DC143C"/>
                </a:solidFill>
                <a:highlight>
                  <a:srgbClr val="FFFFFF"/>
                </a:highlight>
              </a:rPr>
              <a:t> computations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involving </a:t>
            </a:r>
            <a:r>
              <a:rPr lang="en" sz="2000">
                <a:solidFill>
                  <a:srgbClr val="DC143C"/>
                </a:solidFill>
                <a:highlight>
                  <a:srgbClr val="FFFFFF"/>
                </a:highlight>
              </a:rPr>
              <a:t>matrix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multiplications, fourier transforms etc.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NumPy </a:t>
            </a:r>
            <a:r>
              <a:rPr lang="en" sz="2000">
                <a:solidFill>
                  <a:srgbClr val="DC143C"/>
                </a:solidFill>
              </a:rPr>
              <a:t>vectorization</a:t>
            </a:r>
            <a:r>
              <a:rPr lang="en" sz="1800">
                <a:solidFill>
                  <a:srgbClr val="000000"/>
                </a:solidFill>
              </a:rPr>
              <a:t> involves performing mathematical operations on entire arrays, eliminating the need to loop through individual elements.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NumPy arrays are called </a:t>
            </a:r>
            <a:r>
              <a:rPr lang="en" sz="2000">
                <a:solidFill>
                  <a:srgbClr val="DC143C"/>
                </a:solidFill>
              </a:rPr>
              <a:t>ndarrays</a:t>
            </a:r>
            <a:r>
              <a:rPr lang="en" sz="1800">
                <a:solidFill>
                  <a:srgbClr val="000000"/>
                </a:solidFill>
              </a:rPr>
              <a:t> (short for n-dimensional arrays), these arrays come with a </a:t>
            </a:r>
            <a:r>
              <a:rPr lang="en" sz="2000">
                <a:solidFill>
                  <a:srgbClr val="DC143C"/>
                </a:solidFill>
              </a:rPr>
              <a:t>lot of functions support</a:t>
            </a:r>
            <a:r>
              <a:rPr lang="en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2000">
                <a:solidFill>
                  <a:srgbClr val="DC143C"/>
                </a:solidFill>
              </a:rPr>
              <a:t>NumPy</a:t>
            </a:r>
            <a:r>
              <a:rPr lang="en" sz="1800">
                <a:solidFill>
                  <a:srgbClr val="000000"/>
                </a:solidFill>
              </a:rPr>
              <a:t> is </a:t>
            </a:r>
            <a:r>
              <a:rPr lang="en" sz="2000">
                <a:solidFill>
                  <a:srgbClr val="DC143C"/>
                </a:solidFill>
              </a:rPr>
              <a:t>much faster</a:t>
            </a:r>
            <a:r>
              <a:rPr lang="en" sz="1800">
                <a:solidFill>
                  <a:srgbClr val="000000"/>
                </a:solidFill>
              </a:rPr>
              <a:t> than </a:t>
            </a:r>
            <a:r>
              <a:rPr lang="en" sz="2000">
                <a:solidFill>
                  <a:srgbClr val="DC143C"/>
                </a:solidFill>
              </a:rPr>
              <a:t>ordinary python lists</a:t>
            </a:r>
            <a:r>
              <a:rPr lang="en" sz="1800">
                <a:solidFill>
                  <a:srgbClr val="000000"/>
                </a:solidFill>
              </a:rPr>
              <a:t> because they are stored </a:t>
            </a:r>
            <a:r>
              <a:rPr lang="en" sz="1800">
                <a:solidFill>
                  <a:srgbClr val="000000"/>
                </a:solidFill>
              </a:rPr>
              <a:t>contiguously in memory (locality).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NumPy documentation can be found at </a:t>
            </a:r>
            <a:r>
              <a:rPr lang="en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https://numpy.org/doc/stable/</a:t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"/>
              <a:buChar char="●"/>
            </a:pPr>
            <a:r>
              <a:rPr lang="en" sz="1800">
                <a:solidFill>
                  <a:srgbClr val="000000"/>
                </a:solidFill>
              </a:rPr>
              <a:t>Reference for this tutorial: </a:t>
            </a:r>
            <a:r>
              <a:rPr lang="en" sz="16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https://www.w3schools.com/python/numpy/</a:t>
            </a:r>
            <a:r>
              <a:rPr lang="en" sz="1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Creating a numpy array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125175" y="3152475"/>
            <a:ext cx="8787900" cy="18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To create an ndarray, we can pass a list, tuple or any array-like object into the </a:t>
            </a:r>
            <a:r>
              <a:rPr lang="en" sz="1800">
                <a:solidFill>
                  <a:schemeClr val="dk1"/>
                </a:solidFill>
              </a:rPr>
              <a:t>array </a:t>
            </a:r>
            <a:r>
              <a:rPr lang="en" sz="1600">
                <a:solidFill>
                  <a:srgbClr val="000000"/>
                </a:solidFill>
              </a:rPr>
              <a:t>method, and it will be converted into an ndarray.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The demo shows creation of ndarray using list and tuple.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We use to </a:t>
            </a:r>
            <a:r>
              <a:rPr lang="en" sz="1800">
                <a:solidFill>
                  <a:schemeClr val="dk1"/>
                </a:solidFill>
              </a:rPr>
              <a:t>shape</a:t>
            </a:r>
            <a:r>
              <a:rPr lang="en" sz="1600">
                <a:solidFill>
                  <a:srgbClr val="000000"/>
                </a:solidFill>
              </a:rPr>
              <a:t> attribute to get the dimensions of the ndarray.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We use to </a:t>
            </a:r>
            <a:r>
              <a:rPr lang="en" sz="1800">
                <a:solidFill>
                  <a:schemeClr val="dk1"/>
                </a:solidFill>
              </a:rPr>
              <a:t>ndim</a:t>
            </a:r>
            <a:r>
              <a:rPr lang="en" sz="1600">
                <a:solidFill>
                  <a:srgbClr val="000000"/>
                </a:solidFill>
              </a:rPr>
              <a:t> attribute to get the number of dimensions of the ndarray.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5125"/>
            <a:ext cx="8839204" cy="221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Data types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147925" y="4076200"/>
            <a:ext cx="87879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149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</a:rPr>
              <a:t>We use the </a:t>
            </a:r>
            <a:r>
              <a:rPr lang="en" sz="1800">
                <a:solidFill>
                  <a:schemeClr val="dk1"/>
                </a:solidFill>
              </a:rPr>
              <a:t>dtype</a:t>
            </a:r>
            <a:r>
              <a:rPr lang="en" sz="1600">
                <a:solidFill>
                  <a:srgbClr val="000000"/>
                </a:solidFill>
              </a:rPr>
              <a:t> attribute to get the datatype of the ndarray.</a:t>
            </a:r>
            <a:endParaRPr sz="1600">
              <a:solidFill>
                <a:srgbClr val="000000"/>
              </a:solidFill>
            </a:endParaRPr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</a:rPr>
              <a:t>We use the </a:t>
            </a:r>
            <a:r>
              <a:rPr lang="en" sz="1800">
                <a:solidFill>
                  <a:schemeClr val="dk1"/>
                </a:solidFill>
              </a:rPr>
              <a:t>dtype</a:t>
            </a:r>
            <a:r>
              <a:rPr lang="en" sz="1600">
                <a:solidFill>
                  <a:srgbClr val="000000"/>
                </a:solidFill>
              </a:rPr>
              <a:t> parameter of array function to create an array of expected data type.</a:t>
            </a:r>
            <a:endParaRPr sz="1600">
              <a:solidFill>
                <a:srgbClr val="000000"/>
              </a:solidFill>
            </a:endParaRPr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The </a:t>
            </a:r>
            <a:r>
              <a:rPr lang="en" sz="1800">
                <a:solidFill>
                  <a:schemeClr val="dk1"/>
                </a:solidFill>
              </a:rPr>
              <a:t>astype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 function creates a copy of the array, and allows you to specify the data type as a parameter.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5125"/>
            <a:ext cx="8787901" cy="357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Different dimensional arrays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152400" y="3765600"/>
            <a:ext cx="8787900" cy="12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You can create any dimensional arrays using </a:t>
            </a:r>
            <a:r>
              <a:rPr lang="en" sz="1800">
                <a:solidFill>
                  <a:schemeClr val="dk1"/>
                </a:solidFill>
              </a:rPr>
              <a:t>array</a:t>
            </a:r>
            <a:r>
              <a:rPr lang="en" sz="1600">
                <a:solidFill>
                  <a:srgbClr val="000000"/>
                </a:solidFill>
              </a:rPr>
              <a:t> function of np.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You can also specify the minimum dimension of ndarray required by </a:t>
            </a:r>
            <a:r>
              <a:rPr lang="en" sz="1800">
                <a:solidFill>
                  <a:schemeClr val="dk1"/>
                </a:solidFill>
              </a:rPr>
              <a:t>ndmin</a:t>
            </a:r>
            <a:r>
              <a:rPr lang="en" sz="1600">
                <a:solidFill>
                  <a:srgbClr val="000000"/>
                </a:solidFill>
              </a:rPr>
              <a:t> parameter of the array function.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See the above example, in case of array ‘e’, the dimension became 5, whereas for ‘f’ it is 3.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565125"/>
            <a:ext cx="8787901" cy="32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Array indexing and slicing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152400" y="3765600"/>
            <a:ext cx="8787900" cy="12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You can access any element in an array by </a:t>
            </a:r>
            <a:r>
              <a:rPr lang="en" sz="1600">
                <a:solidFill>
                  <a:srgbClr val="000000"/>
                </a:solidFill>
              </a:rPr>
              <a:t>referring to it’s</a:t>
            </a:r>
            <a:r>
              <a:rPr lang="en" sz="1600">
                <a:solidFill>
                  <a:srgbClr val="000000"/>
                </a:solidFill>
              </a:rPr>
              <a:t> index number. (</a:t>
            </a:r>
            <a:r>
              <a:rPr lang="en" sz="1600">
                <a:solidFill>
                  <a:schemeClr val="dk1"/>
                </a:solidFill>
              </a:rPr>
              <a:t>0 - indexing</a:t>
            </a:r>
            <a:r>
              <a:rPr lang="en" sz="1600">
                <a:solidFill>
                  <a:srgbClr val="000000"/>
                </a:solidFill>
              </a:rPr>
              <a:t>)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For slicing, we pass slice instead of index like this- [start:end].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You can also define the step, like this- [start:end:step].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5125"/>
            <a:ext cx="8694231" cy="30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0" y="-122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40"/>
              <a:t>Copy vs view</a:t>
            </a:r>
            <a:endParaRPr sz="37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40"/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68125" y="3538500"/>
            <a:ext cx="90153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main difference between a copy and a view of an array is that the copy is a new array, and the </a:t>
            </a:r>
            <a:r>
              <a:rPr lang="en" sz="1400">
                <a:solidFill>
                  <a:schemeClr val="dk1"/>
                </a:solidFill>
              </a:rPr>
              <a:t>view is just a view of the original array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copy </a:t>
            </a:r>
            <a:r>
              <a:rPr i="1" lang="en" sz="1400">
                <a:solidFill>
                  <a:srgbClr val="000000"/>
                </a:solidFill>
              </a:rPr>
              <a:t>owns</a:t>
            </a:r>
            <a:r>
              <a:rPr lang="en" sz="1400">
                <a:solidFill>
                  <a:srgbClr val="000000"/>
                </a:solidFill>
              </a:rPr>
              <a:t> the data and </a:t>
            </a:r>
            <a:r>
              <a:rPr lang="en" sz="1400">
                <a:solidFill>
                  <a:schemeClr val="dk1"/>
                </a:solidFill>
              </a:rPr>
              <a:t>any changes made to the copy will not affect original array</a:t>
            </a:r>
            <a:r>
              <a:rPr lang="en" sz="1400">
                <a:solidFill>
                  <a:srgbClr val="000000"/>
                </a:solidFill>
              </a:rPr>
              <a:t>, and any changes made to the original array will not affect the copy.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view </a:t>
            </a:r>
            <a:r>
              <a:rPr i="1" lang="en" sz="1400">
                <a:solidFill>
                  <a:srgbClr val="000000"/>
                </a:solidFill>
              </a:rPr>
              <a:t>does not own</a:t>
            </a:r>
            <a:r>
              <a:rPr lang="en" sz="1400">
                <a:solidFill>
                  <a:srgbClr val="000000"/>
                </a:solidFill>
              </a:rPr>
              <a:t> the data and </a:t>
            </a:r>
            <a:r>
              <a:rPr lang="en" sz="1400">
                <a:solidFill>
                  <a:schemeClr val="dk1"/>
                </a:solidFill>
              </a:rPr>
              <a:t>any changes made to the view will affect the original array</a:t>
            </a:r>
            <a:r>
              <a:rPr lang="en" sz="1400">
                <a:solidFill>
                  <a:srgbClr val="000000"/>
                </a:solidFill>
              </a:rPr>
              <a:t>, and any changes made to the original array will affect the view.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5125"/>
            <a:ext cx="8931026" cy="2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